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7" r:id="rId5"/>
    <p:sldId id="259" r:id="rId6"/>
    <p:sldId id="269" r:id="rId7"/>
    <p:sldId id="268" r:id="rId8"/>
    <p:sldId id="266" r:id="rId9"/>
    <p:sldId id="265" r:id="rId10"/>
    <p:sldId id="270" r:id="rId11"/>
    <p:sldId id="262" r:id="rId12"/>
    <p:sldId id="263" r:id="rId13"/>
    <p:sldId id="271" r:id="rId14"/>
    <p:sldId id="272" r:id="rId15"/>
    <p:sldId id="273" r:id="rId16"/>
    <p:sldId id="27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597"/>
    <a:srgbClr val="B1D969"/>
    <a:srgbClr val="79ADDD"/>
    <a:srgbClr val="79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58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67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24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9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91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05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03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53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3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49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3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DF17F-5721-438B-9365-452CE00AED29}" type="datetimeFigureOut">
              <a:rPr lang="ru-RU" smtClean="0"/>
              <a:t>31.03.2025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07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0467" y="3602038"/>
            <a:ext cx="10718800" cy="1655762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Комплектование МДОО 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Академического района города Екатеринбурга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2025-2026 учебный год</a:t>
            </a:r>
          </a:p>
        </p:txBody>
      </p:sp>
      <p:pic>
        <p:nvPicPr>
          <p:cNvPr id="1028" name="Picture 4" descr="https://storage.myseldon.com/news-pict-cd/CD502A1BC84BA6922B22672F93574ECE"/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521" y="279399"/>
            <a:ext cx="4328100" cy="2883597"/>
          </a:xfrm>
          <a:prstGeom prst="round2Diag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948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831157"/>
              </p:ext>
            </p:extLst>
          </p:nvPr>
        </p:nvGraphicFramePr>
        <p:xfrm>
          <a:off x="671422" y="150785"/>
          <a:ext cx="10849155" cy="6370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325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5165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693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Персональные данные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Пояснение (примечание)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Адрес проживания ребенка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За адресом проживания ребенка автоматически закрепляется дошкольная организация в соответствии с Постановлением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№ 689 ( с изменениями и дополнениями). По заявлению родителей (законных представителей) районными операторами вносятся изменения в адрес проживания ребенка.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Желаемые дошкольные образовательные организации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Последовательность рассматриваемых вариантов дошкольных организаций: 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1. Дошкольная организация, закрепленная за адресом проживания ребенка (при наличии мест).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2. Желаемые дошкольные организации (варианты желаемых дошкольных учреждений вносятся в персональную карточку ребенка районными операторами) при наличии мест.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3.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 </a:t>
                      </a:r>
                    </a:p>
                    <a:p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629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64232" y="1249292"/>
            <a:ext cx="111567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Информацию об очередности ребенка, предоставленном МДОО Вы можете узнать через: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портал Государственных услуг по идентификационному номеру ребенка;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управление образования Академического  района (ул. Академика Парина 6, кабинет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№ 121,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время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приема: вторник, четверг с 9.00-13.00, среда с 14.00-18.00,телефон: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(343) 304-16-56 );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официальный портал города Екатеринбурга – </a:t>
            </a:r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</a:rPr>
              <a:t>екатеринбург.рф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уведомление дошкольной организации (формы информирования в соответствии с Правилами приема детей, утвержденными локальным актом дошкольной организации).</a:t>
            </a:r>
          </a:p>
          <a:p>
            <a:pPr algn="just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к руководителю детского сада. </a:t>
            </a: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При себе необходимо иметь: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паспорт родителя (законного представителя);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свидетельство о рождении</a:t>
            </a:r>
          </a:p>
        </p:txBody>
      </p:sp>
    </p:spTree>
    <p:extLst>
      <p:ext uri="{BB962C8B-B14F-4D97-AF65-F5344CB8AC3E}">
        <p14:creationId xmlns:p14="http://schemas.microsoft.com/office/powerpoint/2010/main" val="1596827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32317" y="1262751"/>
            <a:ext cx="933378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На основании Порядка учёта родители (законные представители) могут отказаться от предоставленного места в МДОО, написав заявление «На смену МДОО» в управлении образования Академического  района.</a:t>
            </a: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Заявление «На смену МДОО» может быть удовлетворено в указанный родителями (законными представителями) период рассмотрения заявления при наличии свободных мест в желаемых МДОО. </a:t>
            </a: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После окончания периода рассмотрения заявления «На смену МДОО» учётная карточка ребёнка будет рассматривается на свободные места в пределах административного района по месту жительства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879213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21435" y="1090223"/>
            <a:ext cx="1014466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Если не удалось зачислить ребенка в дошкольную организацию в установленные сроки и предоставленное место автоматически аннулировалось, необходимо обратиться в управление образования Академического района с заявлением «на восстановление».</a:t>
            </a:r>
          </a:p>
          <a:p>
            <a:pPr algn="just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Родители (законные представители) детей от двух до трех лет, могут написать заявление в управлении образования Академического  района для посещения группы кратковременного пребывания, в которой осуществляется присмотр и уход без реализации образовательной программы дошкольного образования для воспитанников в возрасте от двух до трёх лет на период ожидания места в группе полного дня в одном из детских садов. На период предоставления группы кратковременного пребывания ребенок остается в очереди на предоставление группы полного дня.</a:t>
            </a:r>
          </a:p>
          <a:p>
            <a:pPr algn="just"/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Также родители (законные представители) детей от двух до трех лет могут рассмотреть вопрос об организации дошкольного образования через консультационный центр. Выбор образовательной организации родители (законные представители) осуществляют самостоятельно, обратившись к заведующему.</a:t>
            </a:r>
          </a:p>
          <a:p>
            <a:pPr algn="just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920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33577" y="1262751"/>
            <a:ext cx="100325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1527.</a:t>
            </a:r>
          </a:p>
          <a:p>
            <a:pPr algn="just"/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На основании установленного Порядка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3229160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32317" y="1262751"/>
            <a:ext cx="933378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 (кабинет.екатеринбург.рф/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</a:rPr>
              <a:t>childtransfer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).</a:t>
            </a:r>
          </a:p>
          <a:p>
            <a:pPr algn="just"/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Процедура перевода ребёнка из одной МДОО в другую осуществляется при наличии свободных мест в выбранной образовательной организации и условии, что ребёнок является воспитанником детского сада и уже обучается по образовательной программе дошкольного образования соответствующего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1422054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>
            <a:off x="1768416" y="763021"/>
            <a:ext cx="8824403" cy="729357"/>
          </a:xfrm>
          <a:prstGeom prst="downArrow">
            <a:avLst>
              <a:gd name="adj1" fmla="val 78800"/>
              <a:gd name="adj2" fmla="val 44506"/>
            </a:avLst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КОНТРОЛЬ ПРАВООХРАНИТЕЛЬНЫХ ОРГАНОВ</a:t>
            </a:r>
          </a:p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СОБЛЮДЕНИЕ ЗАКОНОДАТЕЛЬСТВА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8959" y="89607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Модель работы по зачислению детей в МДОО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327805" y="1492378"/>
            <a:ext cx="3683479" cy="4416725"/>
            <a:chOff x="327805" y="1690776"/>
            <a:chExt cx="3683479" cy="4416725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327805" y="1690776"/>
              <a:ext cx="3683479" cy="4416725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000" b="1" dirty="0">
                  <a:solidFill>
                    <a:srgbClr val="002060"/>
                  </a:solidFill>
                </a:rPr>
                <a:t>- анализ данных о количестве зачисленных детей и количестве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вакантных мест;</a:t>
              </a:r>
            </a:p>
            <a:p>
              <a:pPr marL="342900" indent="-342900">
                <a:buFontTx/>
                <a:buChar char="-"/>
              </a:pPr>
              <a:r>
                <a:rPr lang="ru-RU" sz="2000" b="1" dirty="0">
                  <a:solidFill>
                    <a:srgbClr val="002060"/>
                  </a:solidFill>
                </a:rPr>
                <a:t>формирование списков к заседанию комиссии;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Направление в МДОО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списков детей;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прием и регистрация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заявлений на смену МДОО.</a:t>
              </a: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569343" y="1699402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УПРАВЛЕНИЕ ОБРАЗОВАНИЯ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4175190" y="1544134"/>
            <a:ext cx="3804248" cy="4399472"/>
            <a:chOff x="4175190" y="1690776"/>
            <a:chExt cx="3804248" cy="4399472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4175190" y="1690776"/>
              <a:ext cx="3804248" cy="4399472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000" b="1" dirty="0">
                  <a:solidFill>
                    <a:srgbClr val="002060"/>
                  </a:solidFill>
                </a:rPr>
                <a:t>- Получение распоряжений, списков детей;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информирование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родителей о предоставлении места;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выполнение действий (уведомление/зачисление) в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ГИС СО «ЕЦП»;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работа с родителями,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формирование личных дел.</a:t>
              </a: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4468502" y="1690776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МДОО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8143345" y="1544134"/>
            <a:ext cx="3709352" cy="4416724"/>
            <a:chOff x="8143345" y="1673524"/>
            <a:chExt cx="3709352" cy="4416724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8143345" y="1673524"/>
              <a:ext cx="3709352" cy="441672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2000" b="1" dirty="0">
                <a:solidFill>
                  <a:srgbClr val="002060"/>
                </a:solidFill>
              </a:endParaRPr>
            </a:p>
            <a:p>
              <a:endParaRPr lang="ru-RU" sz="2000" b="1" dirty="0">
                <a:solidFill>
                  <a:srgbClr val="002060"/>
                </a:solidFill>
              </a:endParaRP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Контроль обновления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информации на ЕПГУ;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принятие решения о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зачислении ребенка на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предоставленное место;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подготовка и предоставление документов для зачисления ребенка в МДОО;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заключение договора об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Образовании.</a:t>
              </a: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8358995" y="1673524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РОДИТЕЛИ</a:t>
              </a: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508959" y="6084969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Результат: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оказание услуги по предоставлению дошкольного образования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324152" y="5703733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5206059" y="5677856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9096552" y="5740049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48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767398"/>
            <a:ext cx="10718800" cy="165576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МДОО Академического района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Академический – это новый, яркий и молодой жилой район мегаполиса, население которого составляет более 120 тысяч человек, и в основном это молодые семьи. Население района к 2035 году будет составлять порядка 300 тысяч человек, что сопоставимо с численностью жителей целого города.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    Дошкольные образовательные организации Академического района реализуют федеральный государственный образовательный стандарт дошкольного образования, осуществляют работу по внедрению Федеральной образовательной программы дошкольного образования. В МДОО применяются современные образовательные технологии, осуществляется индивидуальный подход к каждому ребенку.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     Во всех дошкольных образовательных учреждениях созданы современные, комфортные, благоприятные условия для безопасного пребывания детей дошкольного возраста.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0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3464" y="292945"/>
            <a:ext cx="10718800" cy="165576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образовательный комплекс Академического района входят 16 муниципальных дошкольных образовательных организаций, размещенных в 22 зданиях: 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-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-69011"/>
            <a:ext cx="69011" cy="69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868392" y="2596550"/>
            <a:ext cx="10455215" cy="1017918"/>
            <a:chOff x="868392" y="2596550"/>
            <a:chExt cx="10455215" cy="101791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МАДОУ №32, №38, №39, №43 (5 корпусов), №45, №52, №82, №119, №126, №150, №151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1285336" y="2596550"/>
              <a:ext cx="9609826" cy="431321"/>
            </a:xfrm>
            <a:prstGeom prst="roundRect">
              <a:avLst/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Муниципальные автономные дошкольные образовательные учреждения- 11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868387" y="4011283"/>
            <a:ext cx="10455215" cy="1017918"/>
            <a:chOff x="868392" y="2596550"/>
            <a:chExt cx="10455215" cy="101791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МБДОУ №8, №19, №23, №35, №72 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311214" y="2596550"/>
              <a:ext cx="9609826" cy="43132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Муниципальные бюджетные  дошкольные образовательные учреждения- 5</a:t>
              </a: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862641" y="5262113"/>
            <a:ext cx="10455215" cy="1009291"/>
            <a:chOff x="971909" y="7573992"/>
            <a:chExt cx="10455215" cy="100929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971909" y="7789653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№25,№31, №181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357219" y="7573992"/>
              <a:ext cx="9609826" cy="431321"/>
            </a:xfrm>
            <a:prstGeom prst="roundRect">
              <a:avLst/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Комплекс Детский сад – школа- 3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0831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32884" y="175913"/>
            <a:ext cx="1078160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Нормативно-правовая документация, регламентирующая Порядок комплектования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/>
              <a:t>   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Федеральный закон РФ «Об образовании в Российской Федерации» от 29.12.2012г. № 273-ФЗ;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Постановлением Главного государственного санитарного врача Российской Федерации от 28 сентября 2020 года № 28 «об утверждении санитарных правил СП 2.4.3648-20 "санитарно-эпидемиологические требования к организациям воспитания и обучения, отдыха и оздоровления детей и молодежи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Порядок приема на обучение по образовательным программам дошкольного образования </a:t>
            </a:r>
            <a:b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(утвержден приказом </a:t>
            </a:r>
            <a:r>
              <a:rPr lang="ru-RU" sz="1600" b="1" dirty="0" err="1">
                <a:solidFill>
                  <a:schemeClr val="accent6">
                    <a:lumMod val="50000"/>
                  </a:schemeClr>
                </a:solidFill>
              </a:rPr>
              <a:t>Минобрнауки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РФ от 15.05.2020 № 236);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№1527;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Администрации города Екатеринбурга от 29.10.2021 г. № 2365 ( с изменениями и дополнениями);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Постановление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</a:t>
            </a:r>
            <a:b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№ 689 (с изменениями и дополнениями);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Положение 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 Департамента образования от 02.11. 2021 г. № 2121/46/36 (с изменениями и дополнениями).</a:t>
            </a:r>
          </a:p>
        </p:txBody>
      </p:sp>
    </p:spTree>
    <p:extLst>
      <p:ext uri="{BB962C8B-B14F-4D97-AF65-F5344CB8AC3E}">
        <p14:creationId xmlns:p14="http://schemas.microsoft.com/office/powerpoint/2010/main" val="467045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" y="-39776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9381" y="137669"/>
            <a:ext cx="10718800" cy="1182171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соответствии с установленным Порядком существует два периода комплектования МДОО на учебный год: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9381" y="5705495"/>
            <a:ext cx="105932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Возрастные группы формируются с учётом возрастной периодизации, по количеству полных лет на 1 сентября текущего года. </a:t>
            </a: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564070" y="1330867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Период основного комплектования дошкольных организаций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(май-июнь 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002346"/>
              </p:ext>
            </p:extLst>
          </p:nvPr>
        </p:nvGraphicFramePr>
        <p:xfrm>
          <a:off x="1221114" y="2298309"/>
          <a:ext cx="9492892" cy="3205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685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243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 по комплектованию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Утверждение поименных списков детей на заседании городской комиссии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15 мая текущего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Направление утверждение поименных списков детей в муниципальные дошкольные образовательные учреждения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25 мая текущего года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Уведомление дошкольной организацией  о предоставлении ребенку места в МДОО, о сроках предоставления документов необходимых</a:t>
                      </a:r>
                      <a:r>
                        <a:rPr lang="ru-RU" baseline="0" dirty="0"/>
                        <a:t> для зачисления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1 июня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Зачисление детей из утвержденного поименного списка детей в муниципальные дошкольные образовательные учреждения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01 июля текущего года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35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31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одзаголовок 2"/>
          <p:cNvSpPr txBox="1">
            <a:spLocks/>
          </p:cNvSpPr>
          <p:nvPr/>
        </p:nvSpPr>
        <p:spPr>
          <a:xfrm>
            <a:off x="564070" y="514119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Период дополнительного  комплектования дошкольных организаций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(в течение учебного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82236"/>
              </p:ext>
            </p:extLst>
          </p:nvPr>
        </p:nvGraphicFramePr>
        <p:xfrm>
          <a:off x="1651479" y="1823857"/>
          <a:ext cx="9492892" cy="3662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464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464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 по комплектованию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Утверждение поименных списков детей на заседании городской комиссии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05 числа каждого месяца текущего года </a:t>
                      </a:r>
                      <a:br>
                        <a:rPr lang="ru-RU" dirty="0"/>
                      </a:br>
                      <a:r>
                        <a:rPr lang="ru-RU" dirty="0"/>
                        <a:t>(в  январе</a:t>
                      </a:r>
                      <a:r>
                        <a:rPr lang="ru-RU" baseline="0" dirty="0"/>
                        <a:t> – до 15 числа</a:t>
                      </a:r>
                      <a:r>
                        <a:rPr lang="ru-RU" dirty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Направление утверждение поименных списков детей в муниципальные дошкольные образовательные организации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10 числа каждого месяца текущего года </a:t>
                      </a:r>
                      <a:br>
                        <a:rPr lang="ru-RU" dirty="0"/>
                      </a:br>
                      <a:r>
                        <a:rPr lang="ru-RU" dirty="0"/>
                        <a:t>(в январе-до</a:t>
                      </a:r>
                      <a:r>
                        <a:rPr lang="ru-RU" baseline="0" dirty="0"/>
                        <a:t> 20 числа</a:t>
                      </a:r>
                      <a:r>
                        <a:rPr lang="ru-RU" dirty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Зачисление детей из утвержденного поименного списка детей в муниципальные дошкольные образовательные организации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в течение 2-х месяцев с даты получения поименного списка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76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74166" y="3115325"/>
            <a:ext cx="9448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до 3-х лет — в группу раннего возраста;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4-го года жизни — в младшую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5-го года жизни — в среднюю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6-го года жизни — в старшую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7-го года жизни — в подготовительную к школе группу.</a:t>
            </a: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2259963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Учет детей для зачисления в организацию ведется по возрастным группам, формируемым с даты рождения детей за период с 01 сентября по 31 августа следующего календарного года.</a:t>
            </a:r>
          </a:p>
        </p:txBody>
      </p:sp>
    </p:spTree>
    <p:extLst>
      <p:ext uri="{BB962C8B-B14F-4D97-AF65-F5344CB8AC3E}">
        <p14:creationId xmlns:p14="http://schemas.microsoft.com/office/powerpoint/2010/main" val="541116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27540" y="784651"/>
            <a:ext cx="91698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соответствии с 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Распоряжением Департамента образования Администрации города Екатеринбурга от 02.11.2021 № 2121/46/36, формирование поимённых списков детей для направления в МДОО города Екатеринбурга осуществляется в порядке внеочередного, первоочередного и преимущественного права на получение места в детском саду и с учетом даты и времени постановки на учет.</a:t>
            </a:r>
          </a:p>
        </p:txBody>
      </p:sp>
    </p:spTree>
    <p:extLst>
      <p:ext uri="{BB962C8B-B14F-4D97-AF65-F5344CB8AC3E}">
        <p14:creationId xmlns:p14="http://schemas.microsoft.com/office/powerpoint/2010/main" val="1957832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114766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Формирование списка детей для зачисления в группы полного дня  в МДОО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44128" y="1627879"/>
            <a:ext cx="102050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</a:t>
            </a:r>
            <a:r>
              <a:rPr lang="ru-RU" dirty="0"/>
              <a:t>.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736600" y="2915375"/>
            <a:ext cx="10718800" cy="1147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Дополнительные персональные данные,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учитываемые при комплектовании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2617"/>
              </p:ext>
            </p:extLst>
          </p:nvPr>
        </p:nvGraphicFramePr>
        <p:xfrm>
          <a:off x="966159" y="4209691"/>
          <a:ext cx="10489242" cy="1889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74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3147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693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Персональные данные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Пояснение (примечание)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Возрастная</a:t>
                      </a:r>
                    </a:p>
                    <a:p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группа ребенка</a:t>
                      </a:r>
                    </a:p>
                    <a:p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 заявлению родителей (законных представителей) детей, родившихся в сентябре – ноябре, в персональную карточку</a:t>
                      </a:r>
                    </a:p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ребенка вносится отметка о переводе ребенка в возрастную группу на один год старше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7953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1433</Words>
  <Application>Microsoft Office PowerPoint</Application>
  <PresentationFormat>Широкоэкранный</PresentationFormat>
  <Paragraphs>132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Bahnschrift SemiBold Condensed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МБОУ СОШ № 1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В. Миронова</dc:creator>
  <cp:lastModifiedBy>Пользователь Windows</cp:lastModifiedBy>
  <cp:revision>50</cp:revision>
  <dcterms:created xsi:type="dcterms:W3CDTF">2023-03-13T08:40:32Z</dcterms:created>
  <dcterms:modified xsi:type="dcterms:W3CDTF">2025-03-31T10:50:59Z</dcterms:modified>
</cp:coreProperties>
</file>