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59" r:id="rId6"/>
    <p:sldId id="269" r:id="rId7"/>
    <p:sldId id="268" r:id="rId8"/>
    <p:sldId id="266" r:id="rId9"/>
    <p:sldId id="265" r:id="rId10"/>
    <p:sldId id="270" r:id="rId11"/>
    <p:sldId id="262" r:id="rId12"/>
    <p:sldId id="263" r:id="rId13"/>
    <p:sldId id="271" r:id="rId14"/>
    <p:sldId id="272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597"/>
    <a:srgbClr val="B1D969"/>
    <a:srgbClr val="79ADDD"/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8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7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1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5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3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3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3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F17F-5721-438B-9365-452CE00AED29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F9B28A-3B9E-5FA3-8996-56095E3C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https://storage.myseldon.com/news-pict-cd/CD502A1BC84BA6922B22672F93574ECE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28" y="138209"/>
            <a:ext cx="9878544" cy="658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467" y="3602038"/>
            <a:ext cx="10718800" cy="165576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Комплектование МДОО </a:t>
            </a:r>
          </a:p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Академического района города Екатеринбурга</a:t>
            </a:r>
          </a:p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2024-2025 учебный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39DC90-1F85-492B-81AF-9EE393B25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407" y="-1"/>
            <a:ext cx="1400517" cy="1981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254D44-72DC-4689-87AB-F1EAA3C1278F}"/>
              </a:ext>
            </a:extLst>
          </p:cNvPr>
          <p:cNvSpPr txBox="1"/>
          <p:nvPr/>
        </p:nvSpPr>
        <p:spPr>
          <a:xfrm>
            <a:off x="1552407" y="1293188"/>
            <a:ext cx="148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2">
                    <a:lumMod val="75000"/>
                  </a:schemeClr>
                </a:solidFill>
              </a:rPr>
              <a:t>УПРАВЛЕНИЕ ОБРАЗОВАНИЯ АКАДЕМИЧЕСКОГО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3394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D2994A3-FFAA-1F89-7BFB-C59316F35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831157"/>
              </p:ext>
            </p:extLst>
          </p:nvPr>
        </p:nvGraphicFramePr>
        <p:xfrm>
          <a:off x="671422" y="150785"/>
          <a:ext cx="10849155" cy="637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325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16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93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Персональные данные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Пояснение (примечание)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Адрес проживания ребенка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 адресом проживания ребенка автоматически закрепляется дошкольная организация в соответствии с Постановлением Администрации города Екатеринбурга «О закреплении территорий муниципального образования «город Екатеринбург» за муниципальными дошкольными образовательными организациями» от 18.03.2015 № 689 ( с изменениями и дополнениями). По заявлению родителей (законных представителей) районными операторами вносятся изменения в адрес проживания ребенка.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Желаемые дошкольные образовательные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Последовательность рассматриваемых вариантов дошкольных организаций: </a:t>
                      </a:r>
                      <a:b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Дошкольная организация, закрепленная за адресом проживания ребенка (при наличии мест).</a:t>
                      </a:r>
                      <a:b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2. Желаемые дошкольные организации (варианты желаемых дошкольных учреждений вносятся в персональную карточку ребенка районными операторами) при наличии мест.</a:t>
                      </a:r>
                      <a:b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3. При отсутствии мест для данного возраста учётная запись рассматривается по мере удаления от места жительства в детские сады по административному району, далее по городу (в случае указания в заявлении). </a:t>
                      </a:r>
                    </a:p>
                    <a:p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2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FF5BBA2-33CE-2EFB-10DF-9973E6873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4232" y="1249292"/>
            <a:ext cx="111567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Информацию об очередности ребенка, предоставленном МДОО Вы можете узнать через: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портал Государственных услуг по идентификационному номеру ребенка;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управление образования Академического  района (ул. Академика Парина 6, кабинет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№ 121,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время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приема: вторник, четверг с 9.00-13.00, среда с 14.00-18.00,телефон: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287-0-286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официальный портал города Екатеринбурга –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екатеринбург.рф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уведомление дошкольной организации (формы информирования в соответствии с Правилами приема детей, утвержденными локальным актом дошкольной организации).</a:t>
            </a:r>
          </a:p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После получения информации о предоставленной дошкольной организации родителям (законным представителям) необходимо обратиться к руководителю детского сада.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 себе необходимо иметь: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паспорт родителя (законного представителя);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свидетельство о рождении</a:t>
            </a:r>
          </a:p>
        </p:txBody>
      </p:sp>
    </p:spTree>
    <p:extLst>
      <p:ext uri="{BB962C8B-B14F-4D97-AF65-F5344CB8AC3E}">
        <p14:creationId xmlns:p14="http://schemas.microsoft.com/office/powerpoint/2010/main" val="159682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DDEB60-9967-C785-CE15-B75DD60F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32317" y="1262751"/>
            <a:ext cx="93337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 основании Порядка учёта родители (законные представители) могут отказаться от предоставленного места в МДОО, написав заявление «На смену МДОО» в управлении образования Академического  района.</a:t>
            </a: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Заявление «На смену МДОО» может быть удовлетворено в указанный родителями (законными представителями) период рассмотрения заявления при наличии свободных мест в желаемых МДОО. 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После окончания периода рассмотрения заявления «На смену МДОО» учётная карточка ребёнка будет рассматривается на свободные места в пределах административного района по месту жительства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87921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DD20C62-F212-6280-1AF0-4F415789E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1435" y="1090223"/>
            <a:ext cx="101446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Если не удалось зачислить ребенка в дошкольную организацию в установленные сроки и предоставленное место автоматически аннулировалось, необходимо обратиться в управление образования Академического района с заявлением «на восстановление».</a:t>
            </a:r>
          </a:p>
          <a:p>
            <a:pPr algn="just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Родители (законные представители) детей от двух до трех лет, могут написать заявление в управлении образования Академического  района для посещения группы кратковременного пребывания, в которой осуществляется присмотр и уход без реализации образовательной программы дошкольного образования для воспитанников в возрасте от двух до трёх лет на период ожидания места в группе полного дня в одном из детских садов. На период предоставления группы кратковременного пребывания ребенок остается в очереди на предоставление группы полного дня.</a:t>
            </a:r>
          </a:p>
          <a:p>
            <a:pPr algn="just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Также родители (законные представители) детей от двух до трех лет могут рассмотреть вопрос об организации дошкольного образования через консультационный центр. Выбор образовательной организации родители (законные представители) осуществляют самостоятельно, обратившись к заведующему.</a:t>
            </a:r>
          </a:p>
          <a:p>
            <a:pPr algn="just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2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D6CD42-B88C-6480-8FE3-D734295A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3577" y="1262751"/>
            <a:ext cx="100325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1527.</a:t>
            </a: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 основании установленного Порядка по инициативе родителя (законного представителя) возможен перевод ребенка из одной МДОО в другую. Для этого родителям (законным представителям) необходимо получить информацию о наличии свободных мест в соответствующей возрастной группе, соответствующей направленности.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322916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05D617-F9C9-1F32-4831-99D903FA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32317" y="1262751"/>
            <a:ext cx="93337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Получить 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Личном кабинете официального портала города  (кабинет.екатеринбург.рф/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childtransfer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Процедура перевода ребёнка из одной МДОО в другую осуществляется при наличии свободных мест в выбранной образовательной организации и условии, что ребёнок является воспитанником детского сада и уже обучается по общеобразовательной программе дошкольного образования соответствующего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42205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0AFDDF2-1B8B-63AD-3075-E3DEAFEC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2756" y="1038464"/>
            <a:ext cx="9644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МДОО Академического района организованы вариативные формы дошкольного образования для детей до 3-х лет. Подробно об их работе можно узнать на официальных сайтах МДОО.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67403"/>
              </p:ext>
            </p:extLst>
          </p:nvPr>
        </p:nvGraphicFramePr>
        <p:xfrm>
          <a:off x="861134" y="2539838"/>
          <a:ext cx="10182687" cy="335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8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3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86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Вариативная форма/МДОО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Возраст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6118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«Родительские сборы» / МДОО №23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1-2 года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6118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Летний (зимний) детско-родительский лагерь» / МДОО № 38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1-2 года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118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«Лето-парк» / МДОО №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1-2 года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91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EFCBB1E-7DB6-2F4E-A976-C441C183F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1768416" y="763021"/>
            <a:ext cx="8824403" cy="729357"/>
          </a:xfrm>
          <a:prstGeom prst="downArrow">
            <a:avLst>
              <a:gd name="adj1" fmla="val 78800"/>
              <a:gd name="adj2" fmla="val 44506"/>
            </a:avLst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КОНТРОЛЬ ПРАВООХРАНИТЕЛЬНЫХ ОРГАНОВ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СОБЛЮДЕНИЕ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8959" y="89607"/>
            <a:ext cx="11343738" cy="6695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Модель работы по зачислению детей в МДОО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7805" y="1492378"/>
            <a:ext cx="3683479" cy="4416725"/>
            <a:chOff x="327805" y="1690776"/>
            <a:chExt cx="3683479" cy="44167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7805" y="1690776"/>
              <a:ext cx="3683479" cy="441672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b="1" dirty="0">
                <a:solidFill>
                  <a:srgbClr val="002060"/>
                </a:solidFill>
              </a:endParaRP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Направление в МДОО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списков детей;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прием и регистрация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заявлений </a:t>
              </a:r>
              <a:r>
                <a:rPr lang="ru-RU" sz="2000" b="1">
                  <a:solidFill>
                    <a:srgbClr val="002060"/>
                  </a:solidFill>
                </a:rPr>
                <a:t>на смену МДОО;</a:t>
              </a:r>
              <a:endParaRPr lang="ru-RU" sz="2000" b="1" dirty="0">
                <a:solidFill>
                  <a:srgbClr val="002060"/>
                </a:solidFill>
              </a:endParaRP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анализ данных о количестве зачисленных детей и количестве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вакантных мест;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формирование списков к заседанию комиссии.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569343" y="1699402"/>
              <a:ext cx="3338421" cy="729357"/>
            </a:xfrm>
            <a:prstGeom prst="downArrow">
              <a:avLst>
                <a:gd name="adj1" fmla="val 78800"/>
                <a:gd name="adj2" fmla="val 445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УПРАВЛЕНИЕ ОБРАЗОВАНИЯ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75190" y="1544134"/>
            <a:ext cx="3804248" cy="4399472"/>
            <a:chOff x="4175190" y="1690776"/>
            <a:chExt cx="3804248" cy="43994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75190" y="1690776"/>
              <a:ext cx="3804248" cy="439947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rgbClr val="002060"/>
                  </a:solidFill>
                </a:rPr>
                <a:t>- Получение распоряжений, списков детей;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информирование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родителей о предоставлении места;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выполнение действий в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системе ГИС «Электронная очередь в ДОО»;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работа с родителями,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формирование личных дел.</a:t>
              </a: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4468502" y="1690776"/>
              <a:ext cx="3338421" cy="729357"/>
            </a:xfrm>
            <a:prstGeom prst="downArrow">
              <a:avLst>
                <a:gd name="adj1" fmla="val 78800"/>
                <a:gd name="adj2" fmla="val 445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МДОО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143345" y="1544134"/>
            <a:ext cx="3709352" cy="4416724"/>
            <a:chOff x="8143345" y="1673524"/>
            <a:chExt cx="3709352" cy="441672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8143345" y="1673524"/>
              <a:ext cx="3709352" cy="441672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b="1" dirty="0">
                <a:solidFill>
                  <a:srgbClr val="002060"/>
                </a:solidFill>
              </a:endParaRPr>
            </a:p>
            <a:p>
              <a:endParaRPr lang="ru-RU" sz="2000" b="1" dirty="0">
                <a:solidFill>
                  <a:srgbClr val="002060"/>
                </a:solidFill>
              </a:endParaRP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Контроль обновления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информации на ЕПГУ;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принятие решения о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зачислении ребенка на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предоставленное место;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подготовка и предоставление документов для зачисления ребенка в МДОО;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заключение договора об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Образовании.</a:t>
              </a: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8358995" y="1673524"/>
              <a:ext cx="3338421" cy="729357"/>
            </a:xfrm>
            <a:prstGeom prst="downArrow">
              <a:avLst>
                <a:gd name="adj1" fmla="val 78800"/>
                <a:gd name="adj2" fmla="val 445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РОДИТЕЛИ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08959" y="6084969"/>
            <a:ext cx="11343738" cy="6695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Результат: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оказание услуги по предоставлению дошкольного образования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324152" y="5703733"/>
            <a:ext cx="1863305" cy="40711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206059" y="5677856"/>
            <a:ext cx="1863305" cy="40711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9096552" y="5740049"/>
            <a:ext cx="1863305" cy="40711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8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5B0E8E9-1A70-9CD1-C844-B7158A008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767398"/>
            <a:ext cx="10718800" cy="165576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МДОО Академического района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Академический – это новый, яркий и молодой жилой район мегаполиса, население которого составляет более 120 тысяч человек, и в основном это молодые семьи. Население района к 2035 году будет составлять порядка 300 тысяч человек, что сопоставимо с численностью жителей целого города.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Дошкольные образовательные организации Академического района реализуют федеральный государственный образовательный стандарт дошкольного образования, осуществляют работу по внедрению Федеральной образовательной программы дошкольного образования. В МДОО применяются современные образовательные технологии, осуществляется индивидуальный подход к каждому ребенку.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Во всех дошкольных образовательных учреждениях созданы современные, комфортные, благоприятные условия для безопасного пребывания детей дошкольного возраста.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0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423C17-650C-B42F-092C-A29A72BA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464" y="292945"/>
            <a:ext cx="10718800" cy="165576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 образовательный комплекс Академического района входят 19 муниципальных дошкольных образовательных организаций, размещенных в 24 зданиях: 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-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69011"/>
            <a:ext cx="69011" cy="6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68392" y="2596550"/>
            <a:ext cx="10455215" cy="1017918"/>
            <a:chOff x="868392" y="2596550"/>
            <a:chExt cx="10455215" cy="10179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68392" y="2820838"/>
              <a:ext cx="10455215" cy="79363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МАДОУ № 32, №38, №39, №43 (5 корпусов), №45, №52, №82, №119(2 корпуса), №126, №150 ( 2 корпуса), №151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85336" y="2596550"/>
              <a:ext cx="9609826" cy="431321"/>
            </a:xfrm>
            <a:prstGeom prst="roundRect">
              <a:avLst/>
            </a:prstGeom>
            <a:solidFill>
              <a:srgbClr val="C9E597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Муниципальные автономные дошкольные образовательные учреждения- 11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68387" y="4011283"/>
            <a:ext cx="10455215" cy="1017918"/>
            <a:chOff x="868392" y="2596550"/>
            <a:chExt cx="10455215" cy="101791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68392" y="2820838"/>
              <a:ext cx="10455215" cy="79363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</a:rPr>
                <a:t>МБДОУ №8 (2 корпуса), №19, №23, №35, №72 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311214" y="2596550"/>
              <a:ext cx="9609826" cy="43132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Муниципальные бюджетные  дошкольные образовательные учреждения- 5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62641" y="5262113"/>
            <a:ext cx="10455215" cy="1009291"/>
            <a:chOff x="971909" y="7573992"/>
            <a:chExt cx="10455215" cy="100929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971909" y="7789653"/>
              <a:ext cx="10455215" cy="79363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</a:rPr>
                <a:t>№25,№31, №181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357219" y="7573992"/>
              <a:ext cx="9609826" cy="431321"/>
            </a:xfrm>
            <a:prstGeom prst="roundRect">
              <a:avLst/>
            </a:prstGeom>
            <a:solidFill>
              <a:srgbClr val="C9E597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Комплекс Детский сад – школа- 3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83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158E2C-E39B-7036-1929-B0CB350B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2884" y="175913"/>
            <a:ext cx="1078160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Нормативно-правовая документация, регламентирующая Порядок комплектования</a:t>
            </a: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Федеральным законом от 06.10.2003 № 131-ФЗ «Об общих принципах организации местного самоуправления в Российской Федерации»;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Федеральным законом от 29.12.2012 № 273-ФЗ «Об образовании в Российской Федерации»;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Постановлением Главного государственного санитарного врача Российской Федерации от 28.09.2020 № 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молодежи»; 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Порядком приема на обучение по образовательным программам дошкольного образования, утвержденным приказом Министерства просвещения России от 15.05.2020 № 236;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Административным регламентом предоставления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образования», утвержденным Постановлением Администрации города Екатеринбурга от 29.10.2021 № 2365;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Постановлением Администрации города Екатеринбурга 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организациями»;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Распоряжением Департамента образования Администрации города Екатеринбурга от 02.11.2021 № 2121/46/36 «Об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Екатеринбург».</a:t>
            </a:r>
          </a:p>
        </p:txBody>
      </p:sp>
    </p:spTree>
    <p:extLst>
      <p:ext uri="{BB962C8B-B14F-4D97-AF65-F5344CB8AC3E}">
        <p14:creationId xmlns:p14="http://schemas.microsoft.com/office/powerpoint/2010/main" val="46704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D32799B-EC21-E773-6262-FB4542FA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381" y="137669"/>
            <a:ext cx="10718800" cy="118217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 соответствии с установленным Порядком существует два периода комплектования МДОО на учебный год: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9381" y="5705495"/>
            <a:ext cx="10593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Возрастные группы формируются с учётом возрастной периодизации, по количеству полных лет на 1 сентября текущего года.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64070" y="1330867"/>
            <a:ext cx="11245491" cy="74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Период основного комплектования дошкольных организаций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(май-июнь текущего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002346"/>
              </p:ext>
            </p:extLst>
          </p:nvPr>
        </p:nvGraphicFramePr>
        <p:xfrm>
          <a:off x="1221114" y="2298309"/>
          <a:ext cx="9492892" cy="3205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685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4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Мероприятие по комплектованию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Утверждение поименных списков детей на заседании городской комиссии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 15 мая текущего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утверждение поименных списков детей в муниципальные дошкольные образовательные учреждения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 25 мая текущего года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Уведомление дошкольной организацией  о предоставлении ребенку места в МДОО, о сроках предоставления документов необходимых</a:t>
                      </a:r>
                      <a:r>
                        <a:rPr lang="ru-RU" baseline="0" dirty="0"/>
                        <a:t> для зачисления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 1 июня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Зачисление детей из утвержденного поименного списка детей в муниципальные дошкольные образовательные учреждения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 01 июля текущего года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35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C802C8A-28A8-88F7-28E4-B91500AD8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64070" y="514119"/>
            <a:ext cx="11245491" cy="74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Период дополнительного  комплектования дошкольных организаций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(в течение учебного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15550"/>
              </p:ext>
            </p:extLst>
          </p:nvPr>
        </p:nvGraphicFramePr>
        <p:xfrm>
          <a:off x="790112" y="1823857"/>
          <a:ext cx="10928412" cy="45200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4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4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6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Мероприятие по комплектованию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Сроки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8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Утверждение поименных списков детей на заседании городской комиссии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 05 числа каждого месяца текущего года 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(в  январе</a:t>
                      </a:r>
                      <a:r>
                        <a:rPr lang="ru-RU" sz="2000" baseline="0" dirty="0"/>
                        <a:t> – до 15 числа</a:t>
                      </a:r>
                      <a:r>
                        <a:rPr lang="ru-RU" sz="2000" dirty="0"/>
                        <a:t>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6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Направление утверждение поименных списков детей в муниципальные дошкольные образовательные организации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 10 числа каждого месяца текущего года 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(в январе-до</a:t>
                      </a:r>
                      <a:r>
                        <a:rPr lang="ru-RU" sz="2000" baseline="0" dirty="0"/>
                        <a:t> 20 числа</a:t>
                      </a:r>
                      <a:r>
                        <a:rPr lang="ru-RU" sz="2000" dirty="0"/>
                        <a:t>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6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Зачисление детей из утвержденного поименного списка детей в муниципальные дошкольные образовательные организации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 течение 2-х месяцев с даты получения поименного списка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76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113F68-5821-6E02-516C-248BBE79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4166" y="3115325"/>
            <a:ext cx="944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дети до 3-х лет — в группу раннего возраста;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дети 4-го года жизни — в младшую группу;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дети 5-го года жизни — в среднюю группу;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дети 6-го года жизни — в старшую группу;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дети 7-го года жизни — в подготовительную к школе группу.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22599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54111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D5E4488-4037-7755-8046-FEB97FD4D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7540" y="784651"/>
            <a:ext cx="91698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 соответствии с Положением о порядке учета детей, подлежащих обучению по образовательным программам дошкольного образования в муниципальном образовании «город Екатеринбург», утвержденным Распоряжением Департамента образования Администрации города Екатеринбурга от 02.11.2021 № 2121/46/36, формирование поимённых списков детей для направления в МДОО города Екатеринбурга осуществляется в порядке внеочередного, первоочередного и преимущественного права на получение места в детском саду и с учетом даты и времени постановки на учет.</a:t>
            </a:r>
          </a:p>
        </p:txBody>
      </p:sp>
    </p:spTree>
    <p:extLst>
      <p:ext uri="{BB962C8B-B14F-4D97-AF65-F5344CB8AC3E}">
        <p14:creationId xmlns:p14="http://schemas.microsoft.com/office/powerpoint/2010/main" val="195783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C3D76F-D4F1-12A3-C7CC-4267A88D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1147667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Формирование списка детей для зачисления в группы полного дня  в МДОО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4128" y="1627879"/>
            <a:ext cx="10205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</a:t>
            </a:r>
            <a:r>
              <a:rPr lang="ru-RU" dirty="0"/>
              <a:t>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36600" y="2915375"/>
            <a:ext cx="10718800" cy="1147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Дополнительные персональные данные,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учитываемые при комплектовании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2617"/>
              </p:ext>
            </p:extLst>
          </p:nvPr>
        </p:nvGraphicFramePr>
        <p:xfrm>
          <a:off x="966159" y="4209691"/>
          <a:ext cx="10489242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4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4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93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Персональные данные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Пояснение (примечание)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Возрастная</a:t>
                      </a:r>
                    </a:p>
                    <a:p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группа ребенка</a:t>
                      </a:r>
                    </a:p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 заявлению родителей (законных представителей) детей, родившихся в сентябре – ноябре, в персональную карточку</a:t>
                      </a:r>
                    </a:p>
                    <a:p>
                      <a:r>
                        <a:rPr lang="ru-RU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ребенка вносится отметка о переводе ребенка в возрастную группу на один год старше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53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1596</Words>
  <Application>Microsoft Office PowerPoint</Application>
  <PresentationFormat>Широкоэкранный</PresentationFormat>
  <Paragraphs>145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Bahnschrift SemiBold</vt:lpstr>
      <vt:lpstr>Bahnschrift SemiBold Condensed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СОШ № 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В. Миронова</dc:creator>
  <cp:lastModifiedBy>Пользователь Windows</cp:lastModifiedBy>
  <cp:revision>48</cp:revision>
  <dcterms:created xsi:type="dcterms:W3CDTF">2023-03-13T08:40:32Z</dcterms:created>
  <dcterms:modified xsi:type="dcterms:W3CDTF">2024-04-01T05:24:34Z</dcterms:modified>
</cp:coreProperties>
</file>